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2.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11"/>
  </p:notesMasterIdLst>
  <p:sldIdLst>
    <p:sldId id="257" r:id="rId2"/>
    <p:sldId id="386" r:id="rId3"/>
    <p:sldId id="407" r:id="rId4"/>
    <p:sldId id="390" r:id="rId5"/>
    <p:sldId id="408" r:id="rId6"/>
    <p:sldId id="409" r:id="rId7"/>
    <p:sldId id="410" r:id="rId8"/>
    <p:sldId id="412" r:id="rId9"/>
    <p:sldId id="411" r:id="rId10"/>
  </p:sldIdLst>
  <p:sldSz cx="9144000" cy="6858000" type="screen4x3"/>
  <p:notesSz cx="6858000" cy="9144000"/>
  <p:custDataLst>
    <p:tags r:id="rId12"/>
  </p:custDataLst>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00"/>
    <a:srgbClr val="62A757"/>
    <a:srgbClr val="AFA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2750" autoAdjust="0"/>
  </p:normalViewPr>
  <p:slideViewPr>
    <p:cSldViewPr>
      <p:cViewPr varScale="1">
        <p:scale>
          <a:sx n="67" d="100"/>
          <a:sy n="67" d="100"/>
        </p:scale>
        <p:origin x="76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04A87C-512E-4624-9062-886390E41AC6}" type="datetimeFigureOut">
              <a:rPr lang="es-ES"/>
              <a:pPr>
                <a:defRPr/>
              </a:pPr>
              <a:t>10/12/2018</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761DE1E-0B3A-468E-ABAD-2EA1766D82AF}" type="slidenum">
              <a:rPr lang="es-ES"/>
              <a:pPr>
                <a:defRPr/>
              </a:pPr>
              <a:t>‹Nº›</a:t>
            </a:fld>
            <a:endParaRPr lang="es-ES" dirty="0"/>
          </a:p>
        </p:txBody>
      </p:sp>
    </p:spTree>
    <p:extLst>
      <p:ext uri="{BB962C8B-B14F-4D97-AF65-F5344CB8AC3E}">
        <p14:creationId xmlns:p14="http://schemas.microsoft.com/office/powerpoint/2010/main" val="3596365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2761DE1E-0B3A-468E-ABAD-2EA1766D82AF}" type="slidenum">
              <a:rPr lang="es-ES" smtClean="0"/>
              <a:pPr>
                <a:defRPr/>
              </a:pPr>
              <a:t>1</a:t>
            </a:fld>
            <a:endParaRPr lang="es-ES" dirty="0"/>
          </a:p>
        </p:txBody>
      </p:sp>
    </p:spTree>
    <p:extLst>
      <p:ext uri="{BB962C8B-B14F-4D97-AF65-F5344CB8AC3E}">
        <p14:creationId xmlns:p14="http://schemas.microsoft.com/office/powerpoint/2010/main" val="3652679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AA432505-D4F6-469A-8FCB-C541FAEA0ACE}"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465B162D-D693-45E1-A325-0C179EAC077B}" type="slidenum">
              <a:rPr lang="es-MX" smtClean="0"/>
              <a:pPr>
                <a:defRPr/>
              </a:pPr>
              <a:t>‹Nº›</a:t>
            </a:fld>
            <a:endParaRPr lang="es-MX" dirty="0"/>
          </a:p>
        </p:txBody>
      </p:sp>
    </p:spTree>
    <p:extLst>
      <p:ext uri="{BB962C8B-B14F-4D97-AF65-F5344CB8AC3E}">
        <p14:creationId xmlns:p14="http://schemas.microsoft.com/office/powerpoint/2010/main" val="754929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757974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4318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2127038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7236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68558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1C8735E-9145-425D-B988-1C9BB3FF7202}"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2A19651-0F26-4CCC-BA2B-3B3AF0B520E9}" type="slidenum">
              <a:rPr lang="es-MX" smtClean="0"/>
              <a:pPr>
                <a:defRPr/>
              </a:pPr>
              <a:t>‹Nº›</a:t>
            </a:fld>
            <a:endParaRPr lang="es-MX" dirty="0"/>
          </a:p>
        </p:txBody>
      </p:sp>
    </p:spTree>
    <p:extLst>
      <p:ext uri="{BB962C8B-B14F-4D97-AF65-F5344CB8AC3E}">
        <p14:creationId xmlns:p14="http://schemas.microsoft.com/office/powerpoint/2010/main" val="3335197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F16A11B-E162-40DD-A8F8-573C69990884}"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CE1C80CF-7075-43E2-B9FA-92EB6C245029}" type="slidenum">
              <a:rPr lang="es-MX" smtClean="0"/>
              <a:pPr>
                <a:defRPr/>
              </a:pPr>
              <a:t>‹Nº›</a:t>
            </a:fld>
            <a:endParaRPr lang="es-MX" dirty="0"/>
          </a:p>
        </p:txBody>
      </p:sp>
    </p:spTree>
    <p:extLst>
      <p:ext uri="{BB962C8B-B14F-4D97-AF65-F5344CB8AC3E}">
        <p14:creationId xmlns:p14="http://schemas.microsoft.com/office/powerpoint/2010/main" val="151738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ADCCCB96-1140-470B-8C5C-9E7AC2FBC43B}"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E4EADDB-C026-4C94-94FA-77FD039528F2}" type="slidenum">
              <a:rPr lang="es-MX" smtClean="0"/>
              <a:pPr>
                <a:defRPr/>
              </a:pPr>
              <a:t>‹Nº›</a:t>
            </a:fld>
            <a:endParaRPr lang="es-MX" dirty="0"/>
          </a:p>
        </p:txBody>
      </p:sp>
    </p:spTree>
    <p:extLst>
      <p:ext uri="{BB962C8B-B14F-4D97-AF65-F5344CB8AC3E}">
        <p14:creationId xmlns:p14="http://schemas.microsoft.com/office/powerpoint/2010/main" val="173939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0863349F-CAA3-4CF4-80B9-A4F9C735BB55}"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23B310DE-1BEB-400F-9714-A3F9CECC8895}" type="slidenum">
              <a:rPr lang="es-MX" smtClean="0"/>
              <a:pPr>
                <a:defRPr/>
              </a:pPr>
              <a:t>‹Nº›</a:t>
            </a:fld>
            <a:endParaRPr lang="es-MX" dirty="0"/>
          </a:p>
        </p:txBody>
      </p:sp>
    </p:spTree>
    <p:extLst>
      <p:ext uri="{BB962C8B-B14F-4D97-AF65-F5344CB8AC3E}">
        <p14:creationId xmlns:p14="http://schemas.microsoft.com/office/powerpoint/2010/main" val="273027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fld id="{4E9FB6CA-775E-412E-B1E5-CD3B60A1C9CD}" type="datetimeFigureOut">
              <a:rPr lang="es-MX" smtClean="0"/>
              <a:pPr>
                <a:defRPr/>
              </a:pPr>
              <a:t>10/12/2018</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9B7ADFF3-609F-48D3-86A0-A7D65AB03A39}" type="slidenum">
              <a:rPr lang="es-MX" smtClean="0"/>
              <a:pPr>
                <a:defRPr/>
              </a:pPr>
              <a:t>‹Nº›</a:t>
            </a:fld>
            <a:endParaRPr lang="es-MX" dirty="0"/>
          </a:p>
        </p:txBody>
      </p:sp>
    </p:spTree>
    <p:extLst>
      <p:ext uri="{BB962C8B-B14F-4D97-AF65-F5344CB8AC3E}">
        <p14:creationId xmlns:p14="http://schemas.microsoft.com/office/powerpoint/2010/main" val="1250445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fld id="{4776E6B1-2F7A-4524-AC75-84D6FA7E683F}" type="datetimeFigureOut">
              <a:rPr lang="es-MX" smtClean="0"/>
              <a:pPr>
                <a:defRPr/>
              </a:pPr>
              <a:t>10/12/2018</a:t>
            </a:fld>
            <a:endParaRPr lang="es-MX" dirty="0"/>
          </a:p>
        </p:txBody>
      </p:sp>
      <p:sp>
        <p:nvSpPr>
          <p:cNvPr id="8" name="Footer Placeholder 7"/>
          <p:cNvSpPr>
            <a:spLocks noGrp="1"/>
          </p:cNvSpPr>
          <p:nvPr>
            <p:ph type="ftr" sz="quarter" idx="11"/>
          </p:nvPr>
        </p:nvSpPr>
        <p:spPr/>
        <p:txBody>
          <a:bodyPr/>
          <a:lstStyle/>
          <a:p>
            <a:pPr>
              <a:defRPr/>
            </a:pPr>
            <a:endParaRPr lang="es-MX" dirty="0"/>
          </a:p>
        </p:txBody>
      </p:sp>
      <p:sp>
        <p:nvSpPr>
          <p:cNvPr id="9" name="Slide Number Placeholder 8"/>
          <p:cNvSpPr>
            <a:spLocks noGrp="1"/>
          </p:cNvSpPr>
          <p:nvPr>
            <p:ph type="sldNum" sz="quarter" idx="12"/>
          </p:nvPr>
        </p:nvSpPr>
        <p:spPr/>
        <p:txBody>
          <a:bodyPr/>
          <a:lstStyle/>
          <a:p>
            <a:pPr>
              <a:defRPr/>
            </a:pPr>
            <a:fld id="{11617E27-C21F-49F8-B7A7-DA8CBA5EDA69}" type="slidenum">
              <a:rPr lang="es-MX" smtClean="0"/>
              <a:pPr>
                <a:defRPr/>
              </a:pPr>
              <a:t>‹Nº›</a:t>
            </a:fld>
            <a:endParaRPr lang="es-MX" dirty="0"/>
          </a:p>
        </p:txBody>
      </p:sp>
    </p:spTree>
    <p:extLst>
      <p:ext uri="{BB962C8B-B14F-4D97-AF65-F5344CB8AC3E}">
        <p14:creationId xmlns:p14="http://schemas.microsoft.com/office/powerpoint/2010/main" val="225743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4" name="Footer Placeholder 3"/>
          <p:cNvSpPr>
            <a:spLocks noGrp="1"/>
          </p:cNvSpPr>
          <p:nvPr>
            <p:ph type="ftr" sz="quarter" idx="11"/>
          </p:nvPr>
        </p:nvSpPr>
        <p:spPr/>
        <p:txBody>
          <a:bodyPr/>
          <a:lstStyle/>
          <a:p>
            <a:pPr>
              <a:defRPr/>
            </a:pPr>
            <a:endParaRPr lang="es-MX" dirty="0"/>
          </a:p>
        </p:txBody>
      </p:sp>
      <p:sp>
        <p:nvSpPr>
          <p:cNvPr id="5" name="Slide Number Placeholder 4"/>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978900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40B7DEE-A112-42B8-92E9-EBB1713CAC08}" type="datetimeFigureOut">
              <a:rPr lang="es-MX" smtClean="0"/>
              <a:pPr>
                <a:defRPr/>
              </a:pPr>
              <a:t>10/12/2018</a:t>
            </a:fld>
            <a:endParaRPr lang="es-MX" dirty="0"/>
          </a:p>
        </p:txBody>
      </p:sp>
      <p:sp>
        <p:nvSpPr>
          <p:cNvPr id="3" name="Footer Placeholder 2"/>
          <p:cNvSpPr>
            <a:spLocks noGrp="1"/>
          </p:cNvSpPr>
          <p:nvPr>
            <p:ph type="ftr" sz="quarter" idx="11"/>
          </p:nvPr>
        </p:nvSpPr>
        <p:spPr/>
        <p:txBody>
          <a:bodyPr/>
          <a:lstStyle/>
          <a:p>
            <a:pPr>
              <a:defRPr/>
            </a:pPr>
            <a:endParaRPr lang="es-MX" dirty="0"/>
          </a:p>
        </p:txBody>
      </p:sp>
      <p:sp>
        <p:nvSpPr>
          <p:cNvPr id="4" name="Slide Number Placeholder 3"/>
          <p:cNvSpPr>
            <a:spLocks noGrp="1"/>
          </p:cNvSpPr>
          <p:nvPr>
            <p:ph type="sldNum" sz="quarter" idx="12"/>
          </p:nvPr>
        </p:nvSpPr>
        <p:spPr/>
        <p:txBody>
          <a:bodyPr/>
          <a:lstStyle/>
          <a:p>
            <a:pPr>
              <a:defRPr/>
            </a:pPr>
            <a:fld id="{0097E24B-A3D6-4C34-AA8C-EF8037C512CE}" type="slidenum">
              <a:rPr lang="es-MX" smtClean="0"/>
              <a:pPr>
                <a:defRPr/>
              </a:pPr>
              <a:t>‹Nº›</a:t>
            </a:fld>
            <a:endParaRPr lang="es-MX" dirty="0"/>
          </a:p>
        </p:txBody>
      </p:sp>
    </p:spTree>
    <p:extLst>
      <p:ext uri="{BB962C8B-B14F-4D97-AF65-F5344CB8AC3E}">
        <p14:creationId xmlns:p14="http://schemas.microsoft.com/office/powerpoint/2010/main" val="283798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DE4F9C83-35F5-4BB2-8873-9DB5A86ED34A}" type="datetimeFigureOut">
              <a:rPr lang="es-MX" smtClean="0"/>
              <a:pPr>
                <a:defRPr/>
              </a:pPr>
              <a:t>10/12/2018</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05E7E73A-DDBA-4E3D-88EF-9D1EDF0F1F4D}" type="slidenum">
              <a:rPr lang="es-MX" smtClean="0"/>
              <a:pPr>
                <a:defRPr/>
              </a:pPr>
              <a:t>‹Nº›</a:t>
            </a:fld>
            <a:endParaRPr lang="es-MX" dirty="0"/>
          </a:p>
        </p:txBody>
      </p:sp>
    </p:spTree>
    <p:extLst>
      <p:ext uri="{BB962C8B-B14F-4D97-AF65-F5344CB8AC3E}">
        <p14:creationId xmlns:p14="http://schemas.microsoft.com/office/powerpoint/2010/main" val="48839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EF66AEB6-1E45-4E86-ABD9-24B2F959E353}" type="datetimeFigureOut">
              <a:rPr lang="es-MX" smtClean="0"/>
              <a:pPr>
                <a:defRPr/>
              </a:pPr>
              <a:t>10/12/2018</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15432E7B-6A73-4DE1-9D2B-3991C023D184}" type="slidenum">
              <a:rPr lang="es-MX" smtClean="0"/>
              <a:pPr>
                <a:defRPr/>
              </a:pPr>
              <a:t>‹Nº›</a:t>
            </a:fld>
            <a:endParaRPr lang="es-MX" dirty="0"/>
          </a:p>
        </p:txBody>
      </p:sp>
    </p:spTree>
    <p:extLst>
      <p:ext uri="{BB962C8B-B14F-4D97-AF65-F5344CB8AC3E}">
        <p14:creationId xmlns:p14="http://schemas.microsoft.com/office/powerpoint/2010/main" val="364971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s-MX"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4292848976"/>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 id="2147484176" r:id="rId12"/>
    <p:sldLayoutId id="2147484177" r:id="rId13"/>
    <p:sldLayoutId id="2147484178" r:id="rId14"/>
    <p:sldLayoutId id="2147484179" r:id="rId15"/>
    <p:sldLayoutId id="21474841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9220" name="4 CuadroTexto"/>
          <p:cNvSpPr txBox="1">
            <a:spLocks noChangeArrowheads="1"/>
          </p:cNvSpPr>
          <p:nvPr/>
        </p:nvSpPr>
        <p:spPr bwMode="auto">
          <a:xfrm>
            <a:off x="1428750" y="2643188"/>
            <a:ext cx="6715125"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3600" dirty="0"/>
              <a:t>TALLER DE SISTEMAS ESTADISTICOS </a:t>
            </a:r>
          </a:p>
          <a:p>
            <a:pPr algn="ctr" eaLnBrk="1" hangingPunct="1"/>
            <a:r>
              <a:rPr lang="es-ES" sz="3600" dirty="0"/>
              <a:t>AUTOMOVILES</a:t>
            </a:r>
          </a:p>
          <a:p>
            <a:pPr algn="ctr" eaLnBrk="1" hangingPunct="1"/>
            <a:endParaRPr lang="es-ES" dirty="0"/>
          </a:p>
          <a:p>
            <a:pPr algn="ctr" eaLnBrk="1" hangingPunct="1"/>
            <a:r>
              <a:rPr lang="es-ES" sz="2400" dirty="0"/>
              <a:t>Diciembre 2018</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47"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Prima Devengada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4 CuadroTexto"/>
          <p:cNvSpPr txBox="1">
            <a:spLocks noChangeArrowheads="1"/>
          </p:cNvSpPr>
          <p:nvPr/>
        </p:nvSpPr>
        <p:spPr bwMode="auto">
          <a:xfrm>
            <a:off x="717134" y="1844824"/>
            <a:ext cx="655272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ES" sz="2000" dirty="0"/>
              <a:t>Si el Estatus es cancelado desde origen y la Moneda es nacional entonces la Prima Devengada es igual a cero.</a:t>
            </a:r>
          </a:p>
        </p:txBody>
      </p:sp>
    </p:spTree>
    <p:extLst>
      <p:ext uri="{BB962C8B-B14F-4D97-AF65-F5344CB8AC3E}">
        <p14:creationId xmlns:p14="http://schemas.microsoft.com/office/powerpoint/2010/main" val="31376396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25"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47"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Prima Devengada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17134" y="1196752"/>
            <a:ext cx="65527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dirty="0"/>
              <a:t>La suma de la Prima Devengada reportada en diferentes ejercicios deberá ser igual a la Prima Emitida</a:t>
            </a:r>
          </a:p>
        </p:txBody>
      </p:sp>
      <p:cxnSp>
        <p:nvCxnSpPr>
          <p:cNvPr id="7" name="6 Conector recto"/>
          <p:cNvCxnSpPr/>
          <p:nvPr/>
        </p:nvCxnSpPr>
        <p:spPr>
          <a:xfrm>
            <a:off x="717134" y="2888359"/>
            <a:ext cx="6735186" cy="0"/>
          </a:xfrm>
          <a:prstGeom prst="line">
            <a:avLst/>
          </a:prstGeom>
          <a:ln w="25400">
            <a:solidFill>
              <a:schemeClr val="accent3">
                <a:lumMod val="75000"/>
              </a:schemeClr>
            </a:solidFill>
          </a:ln>
        </p:spPr>
        <p:style>
          <a:lnRef idx="1">
            <a:schemeClr val="dk1"/>
          </a:lnRef>
          <a:fillRef idx="0">
            <a:schemeClr val="dk1"/>
          </a:fillRef>
          <a:effectRef idx="0">
            <a:schemeClr val="dk1"/>
          </a:effectRef>
          <a:fontRef idx="minor">
            <a:schemeClr val="tx1"/>
          </a:fontRef>
        </p:style>
      </p:cxnSp>
      <p:cxnSp>
        <p:nvCxnSpPr>
          <p:cNvPr id="8" name="7 Conector recto"/>
          <p:cNvCxnSpPr/>
          <p:nvPr/>
        </p:nvCxnSpPr>
        <p:spPr>
          <a:xfrm>
            <a:off x="717134" y="2672335"/>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9" name="8 Conector recto"/>
          <p:cNvCxnSpPr/>
          <p:nvPr/>
        </p:nvCxnSpPr>
        <p:spPr>
          <a:xfrm>
            <a:off x="4139952" y="2672335"/>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10" name="9 Conector recto"/>
          <p:cNvCxnSpPr/>
          <p:nvPr/>
        </p:nvCxnSpPr>
        <p:spPr>
          <a:xfrm>
            <a:off x="7452320" y="2672335"/>
            <a:ext cx="0" cy="360040"/>
          </a:xfrm>
          <a:prstGeom prst="line">
            <a:avLst/>
          </a:prstGeom>
        </p:spPr>
        <p:style>
          <a:lnRef idx="1">
            <a:schemeClr val="dk1"/>
          </a:lnRef>
          <a:fillRef idx="0">
            <a:schemeClr val="dk1"/>
          </a:fillRef>
          <a:effectRef idx="0">
            <a:schemeClr val="dk1"/>
          </a:effectRef>
          <a:fontRef idx="minor">
            <a:schemeClr val="tx1"/>
          </a:fontRef>
        </p:style>
      </p:cxnSp>
      <p:sp>
        <p:nvSpPr>
          <p:cNvPr id="11" name="10 CuadroTexto"/>
          <p:cNvSpPr txBox="1"/>
          <p:nvPr/>
        </p:nvSpPr>
        <p:spPr>
          <a:xfrm>
            <a:off x="4796614" y="2364558"/>
            <a:ext cx="933666" cy="307777"/>
          </a:xfrm>
          <a:prstGeom prst="rect">
            <a:avLst/>
          </a:prstGeom>
          <a:noFill/>
        </p:spPr>
        <p:txBody>
          <a:bodyPr wrap="square" rtlCol="0">
            <a:spAutoFit/>
          </a:bodyPr>
          <a:lstStyle/>
          <a:p>
            <a:pPr algn="ctr"/>
            <a:r>
              <a:rPr lang="es-MX" sz="1400" b="1" dirty="0">
                <a:solidFill>
                  <a:srgbClr val="3F92D1"/>
                </a:solidFill>
              </a:rPr>
              <a:t>2018</a:t>
            </a:r>
          </a:p>
        </p:txBody>
      </p:sp>
      <p:sp>
        <p:nvSpPr>
          <p:cNvPr id="12" name="11 CuadroTexto"/>
          <p:cNvSpPr txBox="1"/>
          <p:nvPr/>
        </p:nvSpPr>
        <p:spPr>
          <a:xfrm>
            <a:off x="2446545" y="2364558"/>
            <a:ext cx="933666" cy="307777"/>
          </a:xfrm>
          <a:prstGeom prst="rect">
            <a:avLst/>
          </a:prstGeom>
          <a:noFill/>
        </p:spPr>
        <p:txBody>
          <a:bodyPr wrap="square" rtlCol="0">
            <a:spAutoFit/>
          </a:bodyPr>
          <a:lstStyle/>
          <a:p>
            <a:pPr algn="ctr"/>
            <a:r>
              <a:rPr lang="es-MX" sz="1400" b="1" dirty="0">
                <a:solidFill>
                  <a:srgbClr val="3F92D1"/>
                </a:solidFill>
              </a:rPr>
              <a:t>2017</a:t>
            </a:r>
          </a:p>
        </p:txBody>
      </p:sp>
      <p:cxnSp>
        <p:nvCxnSpPr>
          <p:cNvPr id="13" name="12 Conector recto"/>
          <p:cNvCxnSpPr/>
          <p:nvPr/>
        </p:nvCxnSpPr>
        <p:spPr>
          <a:xfrm>
            <a:off x="1486478" y="2888359"/>
            <a:ext cx="4237650" cy="0"/>
          </a:xfrm>
          <a:prstGeom prst="line">
            <a:avLst/>
          </a:prstGeom>
          <a:ln w="57150">
            <a:solidFill>
              <a:srgbClr val="C00000"/>
            </a:solidFill>
          </a:ln>
        </p:spPr>
        <p:style>
          <a:lnRef idx="1">
            <a:schemeClr val="dk1"/>
          </a:lnRef>
          <a:fillRef idx="0">
            <a:schemeClr val="dk1"/>
          </a:fillRef>
          <a:effectRef idx="0">
            <a:schemeClr val="dk1"/>
          </a:effectRef>
          <a:fontRef idx="minor">
            <a:schemeClr val="tx1"/>
          </a:fontRef>
        </p:style>
      </p:cxnSp>
      <p:sp>
        <p:nvSpPr>
          <p:cNvPr id="14" name="13 CuadroTexto"/>
          <p:cNvSpPr txBox="1"/>
          <p:nvPr/>
        </p:nvSpPr>
        <p:spPr>
          <a:xfrm>
            <a:off x="792799" y="3086379"/>
            <a:ext cx="1402937" cy="646331"/>
          </a:xfrm>
          <a:prstGeom prst="rect">
            <a:avLst/>
          </a:prstGeom>
          <a:noFill/>
        </p:spPr>
        <p:txBody>
          <a:bodyPr wrap="square" rtlCol="0">
            <a:spAutoFit/>
          </a:bodyPr>
          <a:lstStyle/>
          <a:p>
            <a:pPr algn="ctr"/>
            <a:r>
              <a:rPr lang="es-MX" sz="1200" b="1" dirty="0"/>
              <a:t>Inicio vigencia</a:t>
            </a:r>
          </a:p>
          <a:p>
            <a:pPr algn="ctr"/>
            <a:endParaRPr lang="es-MX" sz="1200" b="1" dirty="0"/>
          </a:p>
          <a:p>
            <a:pPr algn="ctr"/>
            <a:r>
              <a:rPr lang="es-MX" sz="1200" b="1" dirty="0"/>
              <a:t>01/04/2017</a:t>
            </a:r>
          </a:p>
        </p:txBody>
      </p:sp>
      <p:sp>
        <p:nvSpPr>
          <p:cNvPr id="15" name="14 CuadroTexto"/>
          <p:cNvSpPr txBox="1"/>
          <p:nvPr/>
        </p:nvSpPr>
        <p:spPr>
          <a:xfrm>
            <a:off x="5444670" y="2997550"/>
            <a:ext cx="1071546" cy="830997"/>
          </a:xfrm>
          <a:prstGeom prst="rect">
            <a:avLst/>
          </a:prstGeom>
          <a:noFill/>
        </p:spPr>
        <p:txBody>
          <a:bodyPr wrap="square" rtlCol="0">
            <a:spAutoFit/>
          </a:bodyPr>
          <a:lstStyle/>
          <a:p>
            <a:pPr algn="ctr"/>
            <a:r>
              <a:rPr lang="es-MX" sz="1200" b="1" dirty="0"/>
              <a:t>Fin</a:t>
            </a:r>
          </a:p>
          <a:p>
            <a:pPr algn="ctr"/>
            <a:r>
              <a:rPr lang="es-MX" sz="1200" b="1" dirty="0"/>
              <a:t>Vigencia</a:t>
            </a:r>
          </a:p>
          <a:p>
            <a:pPr algn="ctr"/>
            <a:endParaRPr lang="es-MX" sz="1200" b="1" dirty="0"/>
          </a:p>
          <a:p>
            <a:pPr algn="ctr"/>
            <a:r>
              <a:rPr lang="es-MX" sz="1200" b="1" dirty="0"/>
              <a:t>30/03/2018</a:t>
            </a:r>
          </a:p>
        </p:txBody>
      </p:sp>
      <p:sp>
        <p:nvSpPr>
          <p:cNvPr id="16" name="15 CuadroTexto"/>
          <p:cNvSpPr txBox="1"/>
          <p:nvPr/>
        </p:nvSpPr>
        <p:spPr>
          <a:xfrm>
            <a:off x="2630222" y="3012630"/>
            <a:ext cx="933666" cy="276999"/>
          </a:xfrm>
          <a:prstGeom prst="rect">
            <a:avLst/>
          </a:prstGeom>
          <a:noFill/>
        </p:spPr>
        <p:txBody>
          <a:bodyPr wrap="square" rtlCol="0">
            <a:spAutoFit/>
          </a:bodyPr>
          <a:lstStyle/>
          <a:p>
            <a:pPr algn="ctr"/>
            <a:r>
              <a:rPr lang="es-MX" sz="1200" b="1" dirty="0"/>
              <a:t>30,137</a:t>
            </a:r>
          </a:p>
        </p:txBody>
      </p:sp>
      <p:sp>
        <p:nvSpPr>
          <p:cNvPr id="17" name="16 CuadroTexto"/>
          <p:cNvSpPr txBox="1"/>
          <p:nvPr/>
        </p:nvSpPr>
        <p:spPr>
          <a:xfrm>
            <a:off x="4358414" y="3023663"/>
            <a:ext cx="933666" cy="276999"/>
          </a:xfrm>
          <a:prstGeom prst="rect">
            <a:avLst/>
          </a:prstGeom>
          <a:noFill/>
        </p:spPr>
        <p:txBody>
          <a:bodyPr wrap="square" rtlCol="0">
            <a:spAutoFit/>
          </a:bodyPr>
          <a:lstStyle/>
          <a:p>
            <a:pPr algn="ctr"/>
            <a:r>
              <a:rPr lang="es-MX" sz="1200" b="1" dirty="0"/>
              <a:t>9,863</a:t>
            </a:r>
          </a:p>
        </p:txBody>
      </p:sp>
      <p:sp>
        <p:nvSpPr>
          <p:cNvPr id="18" name="17 CuadroTexto"/>
          <p:cNvSpPr txBox="1"/>
          <p:nvPr/>
        </p:nvSpPr>
        <p:spPr>
          <a:xfrm>
            <a:off x="2521249" y="3580412"/>
            <a:ext cx="1176533" cy="461665"/>
          </a:xfrm>
          <a:prstGeom prst="rect">
            <a:avLst/>
          </a:prstGeom>
          <a:noFill/>
        </p:spPr>
        <p:txBody>
          <a:bodyPr wrap="square" rtlCol="0">
            <a:spAutoFit/>
          </a:bodyPr>
          <a:lstStyle/>
          <a:p>
            <a:pPr algn="ctr"/>
            <a:r>
              <a:rPr lang="es-MX" sz="1200" b="1" dirty="0">
                <a:solidFill>
                  <a:srgbClr val="3F92D1"/>
                </a:solidFill>
              </a:rPr>
              <a:t>Prima Devengada</a:t>
            </a:r>
          </a:p>
        </p:txBody>
      </p:sp>
      <p:cxnSp>
        <p:nvCxnSpPr>
          <p:cNvPr id="19" name="18 Conector recto de flecha"/>
          <p:cNvCxnSpPr>
            <a:stCxn id="18" idx="0"/>
          </p:cNvCxnSpPr>
          <p:nvPr/>
        </p:nvCxnSpPr>
        <p:spPr>
          <a:xfrm flipV="1">
            <a:off x="3109516" y="3213696"/>
            <a:ext cx="0" cy="3667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19 CuadroTexto"/>
          <p:cNvSpPr txBox="1"/>
          <p:nvPr/>
        </p:nvSpPr>
        <p:spPr>
          <a:xfrm>
            <a:off x="4334009" y="3615407"/>
            <a:ext cx="1102087" cy="461665"/>
          </a:xfrm>
          <a:prstGeom prst="rect">
            <a:avLst/>
          </a:prstGeom>
          <a:noFill/>
        </p:spPr>
        <p:txBody>
          <a:bodyPr wrap="square" rtlCol="0">
            <a:spAutoFit/>
          </a:bodyPr>
          <a:lstStyle/>
          <a:p>
            <a:pPr algn="ctr"/>
            <a:r>
              <a:rPr lang="es-MX" sz="1200" b="1" dirty="0">
                <a:solidFill>
                  <a:srgbClr val="3F92D1"/>
                </a:solidFill>
              </a:rPr>
              <a:t>Prima Devengada</a:t>
            </a:r>
          </a:p>
        </p:txBody>
      </p:sp>
      <p:cxnSp>
        <p:nvCxnSpPr>
          <p:cNvPr id="21" name="20 Conector recto de flecha"/>
          <p:cNvCxnSpPr>
            <a:stCxn id="20" idx="0"/>
          </p:cNvCxnSpPr>
          <p:nvPr/>
        </p:nvCxnSpPr>
        <p:spPr>
          <a:xfrm flipV="1">
            <a:off x="4885053" y="3268437"/>
            <a:ext cx="0" cy="34697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4 CuadroTexto"/>
          <p:cNvSpPr txBox="1">
            <a:spLocks noChangeArrowheads="1"/>
          </p:cNvSpPr>
          <p:nvPr/>
        </p:nvSpPr>
        <p:spPr bwMode="auto">
          <a:xfrm>
            <a:off x="717134" y="4437112"/>
            <a:ext cx="65527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500" dirty="0">
                <a:solidFill>
                  <a:srgbClr val="C00000"/>
                </a:solidFill>
              </a:rPr>
              <a:t>Prima Devengada 2017  = </a:t>
            </a:r>
            <a:r>
              <a:rPr lang="es-ES" sz="1500" dirty="0"/>
              <a:t>30,137</a:t>
            </a:r>
          </a:p>
        </p:txBody>
      </p:sp>
      <p:sp>
        <p:nvSpPr>
          <p:cNvPr id="23" name="4 CuadroTexto"/>
          <p:cNvSpPr txBox="1">
            <a:spLocks noChangeArrowheads="1"/>
          </p:cNvSpPr>
          <p:nvPr/>
        </p:nvSpPr>
        <p:spPr bwMode="auto">
          <a:xfrm>
            <a:off x="683568" y="4797152"/>
            <a:ext cx="65527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500" dirty="0">
                <a:solidFill>
                  <a:srgbClr val="C00000"/>
                </a:solidFill>
              </a:rPr>
              <a:t>Prima Devengada 2018 = </a:t>
            </a:r>
            <a:r>
              <a:rPr lang="es-ES" sz="1500" dirty="0"/>
              <a:t>9,863</a:t>
            </a:r>
          </a:p>
        </p:txBody>
      </p:sp>
      <p:sp>
        <p:nvSpPr>
          <p:cNvPr id="24" name="23 CuadroTexto"/>
          <p:cNvSpPr txBox="1"/>
          <p:nvPr/>
        </p:nvSpPr>
        <p:spPr>
          <a:xfrm>
            <a:off x="2987824" y="1984773"/>
            <a:ext cx="2461804" cy="307777"/>
          </a:xfrm>
          <a:prstGeom prst="rect">
            <a:avLst/>
          </a:prstGeom>
          <a:noFill/>
        </p:spPr>
        <p:txBody>
          <a:bodyPr wrap="square" rtlCol="0">
            <a:spAutoFit/>
          </a:bodyPr>
          <a:lstStyle/>
          <a:p>
            <a:pPr algn="ctr"/>
            <a:r>
              <a:rPr lang="es-MX" sz="1400" b="1" dirty="0">
                <a:solidFill>
                  <a:srgbClr val="C00000"/>
                </a:solidFill>
              </a:rPr>
              <a:t>Prima Emitida </a:t>
            </a:r>
            <a:r>
              <a:rPr lang="es-MX" sz="1400" b="1" dirty="0"/>
              <a:t>= 40,000</a:t>
            </a:r>
          </a:p>
        </p:txBody>
      </p:sp>
      <p:sp>
        <p:nvSpPr>
          <p:cNvPr id="26" name="4 CuadroTexto"/>
          <p:cNvSpPr txBox="1">
            <a:spLocks noChangeArrowheads="1"/>
          </p:cNvSpPr>
          <p:nvPr/>
        </p:nvSpPr>
        <p:spPr bwMode="auto">
          <a:xfrm>
            <a:off x="683568" y="5281463"/>
            <a:ext cx="65527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500" dirty="0">
                <a:solidFill>
                  <a:srgbClr val="C00000"/>
                </a:solidFill>
              </a:rPr>
              <a:t>Prima Devengada 2017 + Prima Devengada 2018  = </a:t>
            </a:r>
            <a:r>
              <a:rPr lang="es-ES" sz="1500" dirty="0"/>
              <a:t>Prima Emitida</a:t>
            </a:r>
          </a:p>
        </p:txBody>
      </p:sp>
    </p:spTree>
    <p:extLst>
      <p:ext uri="{BB962C8B-B14F-4D97-AF65-F5344CB8AC3E}">
        <p14:creationId xmlns:p14="http://schemas.microsoft.com/office/powerpoint/2010/main" val="1123625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6"/>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22"/>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23"/>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6" grpId="0" autoUpdateAnimBg="0"/>
      <p:bldP spid="22" grpId="0" autoUpdateAnimBg="0"/>
      <p:bldP spid="23" grpId="0" autoUpdateAnimBg="0"/>
      <p:bldP spid="2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Número de Siniestros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Si el la Fecha de Reporte del Siniestro es menor al Año de Reporte, se validará que el Número de Siniestro se haya reportado en el Sistema Estadístico en el año en que se reclamo el siniestro.</a:t>
            </a:r>
          </a:p>
          <a:p>
            <a:pPr algn="just"/>
            <a:endParaRPr lang="es-ES" dirty="0"/>
          </a:p>
          <a:p>
            <a:pPr algn="just"/>
            <a:r>
              <a:rPr lang="es-ES" b="1" dirty="0">
                <a:solidFill>
                  <a:srgbClr val="C00000"/>
                </a:solidFill>
              </a:rPr>
              <a:t>Nota:</a:t>
            </a:r>
            <a:r>
              <a:rPr lang="es-ES" dirty="0"/>
              <a:t> Debe existir consistencia en el número de siniestro entre ejercicios.</a:t>
            </a:r>
          </a:p>
        </p:txBody>
      </p:sp>
      <p:sp>
        <p:nvSpPr>
          <p:cNvPr id="7" name="4 CuadroTexto"/>
          <p:cNvSpPr txBox="1">
            <a:spLocks noChangeArrowheads="1"/>
          </p:cNvSpPr>
          <p:nvPr/>
        </p:nvSpPr>
        <p:spPr bwMode="auto">
          <a:xfrm>
            <a:off x="899592" y="3789040"/>
            <a:ext cx="655272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Se validará que si el Número de Siniestro se encuentra en otros años, el Número de Póliza debe coincidir para dicho siniestro</a:t>
            </a:r>
          </a:p>
        </p:txBody>
      </p:sp>
    </p:spTree>
    <p:extLst>
      <p:ext uri="{BB962C8B-B14F-4D97-AF65-F5344CB8AC3E}">
        <p14:creationId xmlns:p14="http://schemas.microsoft.com/office/powerpoint/2010/main" val="2137841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P spid="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Monto de Siniestros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Si el Monto Pagado es menor a cero entonces la Fecha de Reclamación del Siniestro es anterior al Año de Reporte o la Moneda es diferente de nacional</a:t>
            </a:r>
          </a:p>
        </p:txBody>
      </p:sp>
    </p:spTree>
    <p:extLst>
      <p:ext uri="{BB962C8B-B14F-4D97-AF65-F5344CB8AC3E}">
        <p14:creationId xmlns:p14="http://schemas.microsoft.com/office/powerpoint/2010/main" val="3304364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Monto Extremos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2000" dirty="0"/>
              <a:t>Se validará que la Prima Emitida no se mayor a un límite establecido.</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a:t>Se validará que el monto del Siniestro no sea superior a un límite establecido.</a:t>
            </a:r>
          </a:p>
          <a:p>
            <a:pPr marL="285750" indent="-285750" algn="just">
              <a:buFont typeface="Wingdings" panose="05000000000000000000" pitchFamily="2" charset="2"/>
              <a:buChar char="ü"/>
            </a:pPr>
            <a:endParaRPr lang="es-ES" sz="2000" dirty="0"/>
          </a:p>
          <a:p>
            <a:pPr algn="just"/>
            <a:r>
              <a:rPr lang="es-ES" b="1" dirty="0">
                <a:solidFill>
                  <a:srgbClr val="FF0000"/>
                </a:solidFill>
              </a:rPr>
              <a:t>Nota: </a:t>
            </a:r>
            <a:r>
              <a:rPr lang="es-ES" dirty="0"/>
              <a:t>No se validarán las pólizas de Plan Piso y Otros que se reportan en el Sistema estadístico de Automóviles Flotilla</a:t>
            </a:r>
          </a:p>
        </p:txBody>
      </p:sp>
    </p:spTree>
    <p:extLst>
      <p:ext uri="{BB962C8B-B14F-4D97-AF65-F5344CB8AC3E}">
        <p14:creationId xmlns:p14="http://schemas.microsoft.com/office/powerpoint/2010/main" val="2689612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Pólizas Anticipadas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768752"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dirty="0"/>
              <a:t>Dice:</a:t>
            </a:r>
          </a:p>
          <a:p>
            <a:pPr algn="just"/>
            <a:endParaRPr lang="es-ES" sz="2000" dirty="0"/>
          </a:p>
          <a:p>
            <a:pPr algn="just"/>
            <a:r>
              <a:rPr lang="es-ES" sz="1600" b="1" dirty="0"/>
              <a:t>Archivo Plano “Datos Generales”.- </a:t>
            </a:r>
            <a:r>
              <a:rPr lang="es-ES" sz="1600" dirty="0"/>
              <a:t>En este archivo se deberán reportar los datos especificados en cada una de las pólizas que hayan estado en vigor del 1 de enero al 31 de diciembre del año de reporte, independientemente de que la póliza no se encuentre en vigor a la fecha de cierre del ejercicio.</a:t>
            </a:r>
          </a:p>
          <a:p>
            <a:pPr algn="just"/>
            <a:endParaRPr lang="es-ES" sz="1600" dirty="0"/>
          </a:p>
          <a:p>
            <a:pPr algn="just"/>
            <a:endParaRPr lang="es-ES" sz="1600" dirty="0"/>
          </a:p>
          <a:p>
            <a:pPr algn="just"/>
            <a:r>
              <a:rPr lang="es-ES" sz="1600" dirty="0"/>
              <a:t>Debe decir:</a:t>
            </a:r>
          </a:p>
          <a:p>
            <a:pPr algn="just"/>
            <a:endParaRPr lang="es-ES" sz="2000" dirty="0"/>
          </a:p>
          <a:p>
            <a:pPr algn="just"/>
            <a:r>
              <a:rPr lang="es-ES" sz="1600" b="1" dirty="0"/>
              <a:t>Archivo Plano “Datos Generales”.- </a:t>
            </a:r>
            <a:r>
              <a:rPr lang="es-ES" sz="1600" dirty="0"/>
              <a:t>En este archivo se deberán reportar los datos especificados en cada una de las pólizas que hayan estado en vigor del 1 de enero al 31 de diciembre del año de reporte </a:t>
            </a:r>
            <a:r>
              <a:rPr lang="es-ES" sz="1600" b="1" dirty="0">
                <a:solidFill>
                  <a:srgbClr val="FF0000"/>
                </a:solidFill>
              </a:rPr>
              <a:t>y/o haya tenido una emisión anticipada en el ejercicio</a:t>
            </a:r>
            <a:r>
              <a:rPr lang="es-ES" sz="1600" dirty="0"/>
              <a:t>, independientemente de que la póliza no se encuentre en vigor a la fecha de cierre del ejercicio.</a:t>
            </a:r>
            <a:endParaRPr lang="es-ES" sz="2000" dirty="0"/>
          </a:p>
        </p:txBody>
      </p:sp>
    </p:spTree>
    <p:extLst>
      <p:ext uri="{BB962C8B-B14F-4D97-AF65-F5344CB8AC3E}">
        <p14:creationId xmlns:p14="http://schemas.microsoft.com/office/powerpoint/2010/main" val="22006028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Estatus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2000" dirty="0"/>
              <a:t>Se agregó en el catálogo de Estatus la opción de </a:t>
            </a:r>
            <a:r>
              <a:rPr lang="es-ES" sz="2000" dirty="0">
                <a:solidFill>
                  <a:srgbClr val="FF0000"/>
                </a:solidFill>
              </a:rPr>
              <a:t>Póliza Anticipada</a:t>
            </a:r>
            <a:r>
              <a:rPr lang="es-ES" sz="2000" dirty="0"/>
              <a:t>.</a:t>
            </a: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547" y="2276872"/>
            <a:ext cx="3786589" cy="3162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9496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Estatus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2000" dirty="0"/>
              <a:t>Si el Inicio de Vigencia es mayor a la Fecha de Corte y la Póliza no está cancelada entonces el Estatus es igual a póliza anticipada</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a:t>Si el Estatus es póliza anticipada entonces el Inicio de Vigencia es mayor a la Fecha de Corte </a:t>
            </a:r>
          </a:p>
        </p:txBody>
      </p:sp>
    </p:spTree>
    <p:extLst>
      <p:ext uri="{BB962C8B-B14F-4D97-AF65-F5344CB8AC3E}">
        <p14:creationId xmlns:p14="http://schemas.microsoft.com/office/powerpoint/2010/main" val="2333676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Taller Autos Dic 2018[20181210103430444].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echa xmlns="8a1bad36-d8b0-4cfa-9462-7c748c5ba06c">2019-01-09T06:00:00+00:00</Fecha>
    <Ejercicio xmlns="8a1bad36-d8b0-4cfa-9462-7c748c5ba06c">2018: Seguros (CUSF)</Ejercicio>
    <Orden xmlns="8a1bad36-d8b0-4cfa-9462-7c748c5ba06c">C</Orden>
    <_dlc_DocId xmlns="fbb82a6a-a961-4754-99c6-5e8b59674839">ZUWP26PT267V-208-376</_dlc_DocId>
    <_dlc_DocIdUrl xmlns="fbb82a6a-a961-4754-99c6-5e8b59674839">
      <Url>https://www.cnsf.gob.mx/Sistemas/_layouts/15/DocIdRedir.aspx?ID=ZUWP26PT267V-208-376</Url>
      <Description>ZUWP26PT267V-208-376</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o" ma:contentTypeID="0x0101003D6B3A07897E7B468E6372F906A21529" ma:contentTypeVersion="3" ma:contentTypeDescription="Crear nuevo documento." ma:contentTypeScope="" ma:versionID="96f41bc828122236fb28b18823518c57">
  <xsd:schema xmlns:xsd="http://www.w3.org/2001/XMLSchema" xmlns:xs="http://www.w3.org/2001/XMLSchema" xmlns:p="http://schemas.microsoft.com/office/2006/metadata/properties" xmlns:ns2="8a1bad36-d8b0-4cfa-9462-7c748c5ba06c" xmlns:ns3="fbb82a6a-a961-4754-99c6-5e8b59674839" targetNamespace="http://schemas.microsoft.com/office/2006/metadata/properties" ma:root="true" ma:fieldsID="dff5b5ee9d2ad7274c3b25a988b8ed77" ns2:_="" ns3:_="">
    <xsd:import namespace="8a1bad36-d8b0-4cfa-9462-7c748c5ba06c"/>
    <xsd:import namespace="fbb82a6a-a961-4754-99c6-5e8b59674839"/>
    <xsd:element name="properties">
      <xsd:complexType>
        <xsd:sequence>
          <xsd:element name="documentManagement">
            <xsd:complexType>
              <xsd:all>
                <xsd:element ref="ns2:Fecha" minOccurs="0"/>
                <xsd:element ref="ns2:Ejercicio" minOccurs="0"/>
                <xsd:element ref="ns2:Orden"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bad36-d8b0-4cfa-9462-7c748c5ba06c" elementFormDefault="qualified">
    <xsd:import namespace="http://schemas.microsoft.com/office/2006/documentManagement/types"/>
    <xsd:import namespace="http://schemas.microsoft.com/office/infopath/2007/PartnerControls"/>
    <xsd:element name="Fecha" ma:index="8" nillable="true" ma:displayName="Fecha" ma:format="DateOnly" ma:internalName="Fecha">
      <xsd:simpleType>
        <xsd:restriction base="dms:DateTime"/>
      </xsd:simpleType>
    </xsd:element>
    <xsd:element name="Ejercicio" ma:index="9" nillable="true" ma:displayName="Ejercicio" ma:internalName="Ejercicio">
      <xsd:simpleType>
        <xsd:restriction base="dms:Text">
          <xsd:maxLength value="255"/>
        </xsd:restriction>
      </xsd:simpleType>
    </xsd:element>
    <xsd:element name="Orden" ma:index="10" nillable="true" ma:displayName="Orden" ma:internalName="Orde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b82a6a-a961-4754-99c6-5e8b59674839" elementFormDefault="qualified">
    <xsd:import namespace="http://schemas.microsoft.com/office/2006/documentManagement/types"/>
    <xsd:import namespace="http://schemas.microsoft.com/office/infopath/2007/PartnerControls"/>
    <xsd:element name="_dlc_DocId" ma:index="11" nillable="true" ma:displayName="Valor de Id. de documento" ma:description="El valor del identificador de documento asignado a este elemento." ma:internalName="_dlc_DocId" ma:readOnly="true">
      <xsd:simpleType>
        <xsd:restriction base="dms:Text"/>
      </xsd:simpleType>
    </xsd:element>
    <xsd:element name="_dlc_DocIdUrl" ma:index="12"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6532D2-4538-422E-B7B5-AE368A0002B5}"/>
</file>

<file path=customXml/itemProps2.xml><?xml version="1.0" encoding="utf-8"?>
<ds:datastoreItem xmlns:ds="http://schemas.openxmlformats.org/officeDocument/2006/customXml" ds:itemID="{0DAA9C6A-8286-4713-87B7-C22F69F30492}"/>
</file>

<file path=customXml/itemProps3.xml><?xml version="1.0" encoding="utf-8"?>
<ds:datastoreItem xmlns:ds="http://schemas.openxmlformats.org/officeDocument/2006/customXml" ds:itemID="{658A24FE-FC97-4B32-8DE2-2D1103D6F825}"/>
</file>

<file path=customXml/itemProps4.xml><?xml version="1.0" encoding="utf-8"?>
<ds:datastoreItem xmlns:ds="http://schemas.openxmlformats.org/officeDocument/2006/customXml" ds:itemID="{2DBD147B-7701-4F2B-9614-585E5F47F129}"/>
</file>

<file path=docProps/app.xml><?xml version="1.0" encoding="utf-8"?>
<Properties xmlns="http://schemas.openxmlformats.org/officeDocument/2006/extended-properties" xmlns:vt="http://schemas.openxmlformats.org/officeDocument/2006/docPropsVTypes">
  <Template>Facet</Template>
  <TotalTime>7130</TotalTime>
  <Words>441</Words>
  <Application>Microsoft Office PowerPoint</Application>
  <PresentationFormat>Presentación en pantalla (4:3)</PresentationFormat>
  <Paragraphs>54</Paragraphs>
  <Slides>9</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Calibri</vt:lpstr>
      <vt:lpstr>Trebuchet MS</vt:lpstr>
      <vt:lpstr>Wingdings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Automóviles diciembre 2018</dc:title>
  <dc:creator>ERVin</dc:creator>
  <cp:lastModifiedBy>José L. Aguilar</cp:lastModifiedBy>
  <cp:revision>590</cp:revision>
  <dcterms:created xsi:type="dcterms:W3CDTF">2008-01-14T02:59:13Z</dcterms:created>
  <dcterms:modified xsi:type="dcterms:W3CDTF">2018-12-10T16:34:31Z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0x0101003D6B3A07897E7B468E6372F906A21529</vt:lpwstr>
  </property>
  <property fmtid="{D5CDD505-2E9C-101B-9397-08002B2CF9AE}" pid="3" name="_dlc_DocIdItemGuid">
    <vt:lpwstr>a86e0cff-98f6-470f-bd20-45911e17d2eb</vt:lpwstr>
  </property>
</Properties>
</file>